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0" r:id="rId2"/>
    <p:sldId id="281" r:id="rId3"/>
    <p:sldId id="256" r:id="rId4"/>
    <p:sldId id="289" r:id="rId5"/>
    <p:sldId id="257" r:id="rId6"/>
    <p:sldId id="282" r:id="rId7"/>
    <p:sldId id="286" r:id="rId8"/>
    <p:sldId id="259" r:id="rId9"/>
    <p:sldId id="271" r:id="rId10"/>
    <p:sldId id="275" r:id="rId11"/>
    <p:sldId id="272" r:id="rId12"/>
    <p:sldId id="287" r:id="rId13"/>
    <p:sldId id="279" r:id="rId14"/>
    <p:sldId id="267" r:id="rId15"/>
    <p:sldId id="265" r:id="rId16"/>
    <p:sldId id="285" r:id="rId17"/>
    <p:sldId id="288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0"/>
    <p:restoredTop sz="94716"/>
  </p:normalViewPr>
  <p:slideViewPr>
    <p:cSldViewPr snapToGrid="0">
      <p:cViewPr varScale="1">
        <p:scale>
          <a:sx n="82" d="100"/>
          <a:sy n="82" d="100"/>
        </p:scale>
        <p:origin x="1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F4D4D-7F9A-E549-9682-0B243F02CB6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E8CA2-30DB-2248-8015-5BD41C5D9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E8CA2-30DB-2248-8015-5BD41C5D9A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0D6B8-68E0-560F-1CBF-4251CF2F2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EF24A-4618-A345-4B63-5C0C9DC01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F53D5-0262-203B-1C96-67611E7D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9AD3C-99B7-C5DF-91BD-628D91D1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35CA-C91A-55B2-0BE2-DB0DEDEC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574A-86B9-242F-7A40-17989EE6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A793B-EFE0-0A6F-ED70-A1CBB678E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13E6C-CEC6-539F-DEA4-AE99A4CE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E2C63-E356-0C73-D732-FC9AAF07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3B58B-A483-2805-87A4-1F492BAD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2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04914-12CC-45D2-C023-64EF66669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0FC8F-8908-1C65-6F95-199FEA705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95037-3771-B53C-028D-2043D655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5AF7-E99D-412B-11AF-9924D08F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A5955-4441-A000-9579-70C5CBFE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6EB3-28C5-7151-7501-584F59B4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3140-1019-CF95-7A13-4C3CF97F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1BCC2-30FD-890A-6730-28FCE0739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C622B-3A29-8741-AA13-4062ED6B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BD07-1A41-AF6E-EFA6-C582F3C6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E3B6-6280-7764-20AF-A28E1194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ADAB-0262-1D8C-77A1-54707E3CF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13EDE-76C0-2CFD-EF0D-AFA8220E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F0871-0898-C95A-0457-7B73F290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7EA67-2973-A3F5-9E36-CD5ED250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32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32E3-BF56-04FE-87E0-0771CA7F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60F27-C061-86F7-196E-CA2BAE2F9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00C37-2A9E-C83F-6C56-E47FFE304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C9CB-7DCD-E37C-27BB-1F18F919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8B0B6-74E3-1E9C-A688-D3FA9F15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89A19-ACC0-1865-EB0D-E077C378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2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EA85-99FE-E980-7094-8AC18C51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49A18-CE42-BEEA-E93D-D683B54AB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4BA9C-170F-0F77-A51F-0C72C781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066DC-181B-031C-F2E1-7EFE5C840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1BAF7-56CA-5831-976E-D09B049C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13D1D-E6FE-2A31-FF39-ECF63C55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D0921-E297-C5BF-88CE-E111D6555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20582E-8153-E814-DF63-72BEADC4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3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47FF-2D72-AFE6-838F-B16E3318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718B0-5FB4-E736-13F8-83F7F41A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8EE51-1DCA-148D-0778-49F2CBB4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5963-0788-889E-0E7C-9F2F6D2F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5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3B986-9516-1F79-AB0B-C0AE5B18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516EE-0997-F885-9B6A-F632DB3F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9735C-8DF8-919A-92AB-C70C0C09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3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31B2-3B61-483D-9461-8507331B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B7A6-1C04-1043-119A-785333DE8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1A3F9-B4E7-9CDE-9108-4DE1F549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A069C-3122-BB3A-E5BA-98E46D9B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F27DD-8E07-08A7-939F-52BEAC1C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5CA2B-C180-6686-1C2D-6ED4853E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8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98A7-8F3D-73B2-4851-CFE3FB37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A80D2-D122-6770-2A3A-CCAA81B32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8CB57-3F49-CE9A-A1FA-813039452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2E0C7-B169-4F89-87DF-5E8C49AE2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8D7A7-E482-B131-A4E8-FC94BFFF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2C174-1812-713F-4FDA-53D13B02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1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30CA8-DF25-0D9A-7EE9-572FEE9A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339BE-D0CE-FC30-A391-4FE500CFA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D8B8E-76ED-6786-5E4F-0022B31BE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050062-102F-874A-8524-78690F9E9AA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C761B-D89A-4D91-5C4E-596F7F84D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8BF2C-5CCA-E53F-499C-726592C1D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4FF80-5988-814C-9F3A-2A83E225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6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DA738-0E19-FD6F-9713-211E509E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72AED0-8373-EB50-F606-261D98A64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8" y="505800"/>
            <a:ext cx="5334002" cy="248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1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126BE1-1112-2E6D-2A61-2103A7D14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611" y="0"/>
            <a:ext cx="8810528" cy="4432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0ED081-0DD3-52EF-96F6-2CD5A94228B1}"/>
              </a:ext>
            </a:extLst>
          </p:cNvPr>
          <p:cNvSpPr txBox="1"/>
          <p:nvPr/>
        </p:nvSpPr>
        <p:spPr>
          <a:xfrm>
            <a:off x="5048249" y="4642009"/>
            <a:ext cx="297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solidFill>
                  <a:srgbClr val="FF0000"/>
                </a:solidFill>
                <a:effectLst/>
                <a:latin typeface="Inter"/>
              </a:rPr>
              <a:t>Retrieval quality</a:t>
            </a:r>
          </a:p>
          <a:p>
            <a:r>
              <a:rPr lang="en-IN" sz="2000" b="0" i="0" dirty="0">
                <a:solidFill>
                  <a:srgbClr val="00B050"/>
                </a:solidFill>
                <a:effectLst/>
                <a:latin typeface="Inter"/>
              </a:rPr>
              <a:t>Vector database cost</a:t>
            </a:r>
          </a:p>
          <a:p>
            <a:r>
              <a:rPr lang="en-IN" sz="2000" b="0" i="0" dirty="0">
                <a:solidFill>
                  <a:srgbClr val="0070C0"/>
                </a:solidFill>
                <a:effectLst/>
                <a:latin typeface="Inter"/>
              </a:rPr>
              <a:t>Vector database query 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Inter"/>
              </a:rPr>
              <a:t>L</a:t>
            </a:r>
            <a:r>
              <a:rPr lang="en-IN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Inter"/>
              </a:rPr>
              <a:t>atency</a:t>
            </a:r>
          </a:p>
          <a:p>
            <a:r>
              <a:rPr lang="en-IN" sz="2000" b="0" i="0" dirty="0">
                <a:solidFill>
                  <a:srgbClr val="7030A0"/>
                </a:solidFill>
                <a:effectLst/>
                <a:latin typeface="Inter"/>
              </a:rPr>
              <a:t>LLM latency and cost</a:t>
            </a:r>
          </a:p>
          <a:p>
            <a:r>
              <a:rPr lang="en-IN" sz="2000" b="0" i="0" dirty="0">
                <a:solidFill>
                  <a:srgbClr val="00B0F0"/>
                </a:solidFill>
                <a:effectLst/>
                <a:latin typeface="Inter"/>
              </a:rPr>
              <a:t>LLM hallucinations</a:t>
            </a:r>
          </a:p>
        </p:txBody>
      </p:sp>
    </p:spTree>
    <p:extLst>
      <p:ext uri="{BB962C8B-B14F-4D97-AF65-F5344CB8AC3E}">
        <p14:creationId xmlns:p14="http://schemas.microsoft.com/office/powerpoint/2010/main" val="211957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15D299-E55F-C860-1E80-82D37739E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07" y="0"/>
            <a:ext cx="11132422" cy="42034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FD71A6-B204-D568-C33F-D64B97010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52" y="4084914"/>
            <a:ext cx="7772400" cy="25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6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970F-39C3-076D-04BC-32E35098A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35" y="249382"/>
            <a:ext cx="11530940" cy="6293922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IN" sz="2000" b="1" i="0" u="none" strike="noStrike" spc="25" dirty="0">
                <a:solidFill>
                  <a:srgbClr val="142640"/>
                </a:solidFill>
                <a:effectLst/>
              </a:rPr>
              <a:t>Tokens vs. Vectors:</a:t>
            </a:r>
            <a:r>
              <a:rPr lang="en-IN" sz="2000" b="0" i="0" u="none" strike="noStrike" spc="25" dirty="0">
                <a:solidFill>
                  <a:srgbClr val="142640"/>
                </a:solidFill>
                <a:effectLst/>
              </a:rPr>
              <a:t> Tokens are the linguistic units, while vectors are the mathematical representations of these units. Every token is mapped to a vector in the LLM’s processing pipeline.</a:t>
            </a:r>
            <a:endParaRPr lang="en-IN" sz="20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l" fontAlgn="base">
              <a:buNone/>
            </a:pPr>
            <a:endParaRPr lang="en-IN" sz="2000" b="0" i="0" u="none" strike="noStrike" dirty="0">
              <a:solidFill>
                <a:srgbClr val="000000"/>
              </a:solidFill>
              <a:effectLst/>
            </a:endParaRPr>
          </a:p>
          <a:p>
            <a:pPr algn="l" fontAlgn="base"/>
            <a:r>
              <a:rPr lang="en-IN" sz="2000" b="1" i="0" u="none" strike="noStrike" spc="25" dirty="0">
                <a:solidFill>
                  <a:srgbClr val="142640"/>
                </a:solidFill>
                <a:effectLst/>
              </a:rPr>
              <a:t>Vectors vs. Embeddings:</a:t>
            </a:r>
            <a:r>
              <a:rPr lang="en-IN" sz="2000" b="0" i="0" u="none" strike="noStrike" spc="25" dirty="0">
                <a:solidFill>
                  <a:srgbClr val="142640"/>
                </a:solidFill>
                <a:effectLst/>
              </a:rPr>
              <a:t> All embeddings are vectors, but not all vectors are embeddings. Embeddings are vectors that have been specifically trained to capture deep semantic relationships.</a:t>
            </a:r>
            <a:endParaRPr lang="en-IN" sz="20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l" fontAlgn="base">
              <a:buNone/>
            </a:pPr>
            <a:endParaRPr lang="en-IN" sz="2000" b="0" i="0" u="none" strike="noStrike" dirty="0">
              <a:solidFill>
                <a:srgbClr val="000000"/>
              </a:solidFill>
              <a:effectLst/>
            </a:endParaRPr>
          </a:p>
          <a:p>
            <a:pPr algn="l" fontAlgn="base"/>
            <a:r>
              <a:rPr lang="en-IN" sz="2000" b="1" i="0" u="none" strike="noStrike" spc="25" dirty="0">
                <a:solidFill>
                  <a:srgbClr val="142640"/>
                </a:solidFill>
                <a:effectLst/>
              </a:rPr>
              <a:t>Tokens and Embeddings:</a:t>
            </a:r>
            <a:r>
              <a:rPr lang="en-IN" sz="2000" b="0" i="0" u="none" strike="noStrike" spc="25" dirty="0">
                <a:solidFill>
                  <a:srgbClr val="142640"/>
                </a:solidFill>
                <a:effectLst/>
              </a:rPr>
              <a:t> The transition from tokens to embeddings represents the movement from a discrete representation of language to a nuanced, continuous and contextually aware semantic space.</a:t>
            </a:r>
          </a:p>
          <a:p>
            <a:pPr marL="0" indent="0" algn="l" fontAlgn="base">
              <a:buNone/>
            </a:pPr>
            <a:endParaRPr lang="en-IN" sz="20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dirty="0"/>
              <a:t>****************************</a:t>
            </a:r>
          </a:p>
          <a:p>
            <a:pPr marL="0" indent="0">
              <a:buNone/>
            </a:pPr>
            <a:endParaRPr lang="en-US" dirty="0"/>
          </a:p>
          <a:p>
            <a:pPr marL="457200" algn="l"/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Text is tokenized into discrete units called **tokens**.</a:t>
            </a:r>
          </a:p>
          <a:p>
            <a:pPr marL="457200" algn="l"/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These tokens are converted into continuous numerical representations called **embeddings**.</a:t>
            </a:r>
          </a:p>
          <a:p>
            <a:pPr marL="457200" algn="l"/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Embeddings are stored and manipulated as **vectors**.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8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2388B925-0A9E-B8AD-ED88-6303BE2A1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881" y="132292"/>
            <a:ext cx="990623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8EB4C-26C6-CAD6-14E4-EFC5A09CCA3B}"/>
              </a:ext>
            </a:extLst>
          </p:cNvPr>
          <p:cNvSpPr txBox="1"/>
          <p:nvPr/>
        </p:nvSpPr>
        <p:spPr>
          <a:xfrm>
            <a:off x="439387" y="4694381"/>
            <a:ext cx="1164969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Retrieval-Augmented Generation, aka RAG?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sz="1800" kern="0" dirty="0">
                <a:solidFill>
                  <a:srgbClr val="1A1A1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Retrieval-augmented generation (RAG) is a technique for enhancing the accuracy and reliability of generative AI models with facts fetched from external sources.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1563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4647B3-EC76-61C9-9E2D-11A2A6188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691" y="149665"/>
            <a:ext cx="5224153" cy="172643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DF56A90-9EB3-0ADD-23CE-EA1A9904D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948" y="2014780"/>
            <a:ext cx="10724827" cy="48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5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4FD3D1-D2B3-FD80-2D9B-1CF5BB2CA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33" y="0"/>
            <a:ext cx="1143593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5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E99C1-6BA1-7961-CD6A-10B818FF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2900"/>
            <a:ext cx="7772400" cy="419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6DA36-FB5D-9B3C-B398-55175E9493FE}"/>
              </a:ext>
            </a:extLst>
          </p:cNvPr>
          <p:cNvSpPr txBox="1"/>
          <p:nvPr/>
        </p:nvSpPr>
        <p:spPr>
          <a:xfrm>
            <a:off x="4227616" y="486888"/>
            <a:ext cx="298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a code example</a:t>
            </a:r>
          </a:p>
        </p:txBody>
      </p:sp>
    </p:spTree>
    <p:extLst>
      <p:ext uri="{BB962C8B-B14F-4D97-AF65-F5344CB8AC3E}">
        <p14:creationId xmlns:p14="http://schemas.microsoft.com/office/powerpoint/2010/main" val="1878031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5C8EB-2E4D-1ABB-5027-6D1B7899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777510" cy="3429000"/>
          </a:xfrm>
          <a:prstGeom prst="rect">
            <a:avLst/>
          </a:prstGeom>
        </p:spPr>
      </p:pic>
      <p:pic>
        <p:nvPicPr>
          <p:cNvPr id="1026" name="Picture 2" descr="What is the Future of Generative AI? | Jaro Education">
            <a:extLst>
              <a:ext uri="{FF2B5EF4-FFF2-40B4-BE49-F238E27FC236}">
                <a16:creationId xmlns:a16="http://schemas.microsoft.com/office/drawing/2014/main" id="{E960B791-C945-758E-4BF3-5C88E53F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10" y="3251200"/>
            <a:ext cx="6414489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Generative AI Industry Applications &amp; Use Cases">
            <a:extLst>
              <a:ext uri="{FF2B5EF4-FFF2-40B4-BE49-F238E27FC236}">
                <a16:creationId xmlns:a16="http://schemas.microsoft.com/office/drawing/2014/main" id="{DA7667B3-704B-4AF3-0A38-8B8C11C7A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55" y="0"/>
            <a:ext cx="6414489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p 10 Generative AI Applications Use Cases &amp; Examples [2024]">
            <a:extLst>
              <a:ext uri="{FF2B5EF4-FFF2-40B4-BE49-F238E27FC236}">
                <a16:creationId xmlns:a16="http://schemas.microsoft.com/office/drawing/2014/main" id="{41863D8A-7343-0724-2E46-354CA016E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" y="3429000"/>
            <a:ext cx="5748620" cy="334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791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4DAA32-DAFD-07B2-C57A-ADBCDD3FE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0267" y="338667"/>
            <a:ext cx="7890933" cy="58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514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y Should I Care about the Hurting ...">
            <a:extLst>
              <a:ext uri="{FF2B5EF4-FFF2-40B4-BE49-F238E27FC236}">
                <a16:creationId xmlns:a16="http://schemas.microsoft.com/office/drawing/2014/main" id="{B4536F8E-29C9-846C-F617-B70D03DA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87" y="703791"/>
            <a:ext cx="10365825" cy="545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6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63096ECD-2CA1-B638-D766-FD4F1784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020" cy="35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o alternative text description for this image">
            <a:extLst>
              <a:ext uri="{FF2B5EF4-FFF2-40B4-BE49-F238E27FC236}">
                <a16:creationId xmlns:a16="http://schemas.microsoft.com/office/drawing/2014/main" id="{0B26539C-368F-1F76-7919-760F2FA5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674" y="0"/>
            <a:ext cx="5007244" cy="35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B7D660-C536-4FC4-0125-7CC175FC9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9593"/>
            <a:ext cx="6408020" cy="3138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3CF7B-1DAD-625E-638E-B251B7F9D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728" y="4628488"/>
            <a:ext cx="5150152" cy="486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167977-2D9B-C3D9-5A56-9CB39B047630}"/>
              </a:ext>
            </a:extLst>
          </p:cNvPr>
          <p:cNvSpPr txBox="1"/>
          <p:nvPr/>
        </p:nvSpPr>
        <p:spPr>
          <a:xfrm>
            <a:off x="6704728" y="5288796"/>
            <a:ext cx="5305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edition.cnn.com</a:t>
            </a:r>
            <a:r>
              <a:rPr lang="en-US" dirty="0"/>
              <a:t>/2024/04/05/business/ai-job-losses/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2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ive AI in Software Development | by Xin Cheng | Medium">
            <a:extLst>
              <a:ext uri="{FF2B5EF4-FFF2-40B4-BE49-F238E27FC236}">
                <a16:creationId xmlns:a16="http://schemas.microsoft.com/office/drawing/2014/main" id="{439E0E74-C9C3-97AE-6C9C-3E580088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533"/>
            <a:ext cx="12192000" cy="64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52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ention is all you need – Part 1">
            <a:extLst>
              <a:ext uri="{FF2B5EF4-FFF2-40B4-BE49-F238E27FC236}">
                <a16:creationId xmlns:a16="http://schemas.microsoft.com/office/drawing/2014/main" id="{D3947AFC-74F5-74F9-B60F-C69BEA53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55"/>
            <a:ext cx="12192000" cy="68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82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4B0DDC-2B40-17A1-05A4-0CB582F7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74" y="507670"/>
            <a:ext cx="4067001" cy="55042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D120CD-284D-515C-567B-98E63FBC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1" y="1128157"/>
            <a:ext cx="7750629" cy="38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8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93445-17A3-0B67-F52A-50B48500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491067"/>
            <a:ext cx="1114213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CED2E9-EE03-58CE-954B-E77BD0CE7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1" y="4310743"/>
            <a:ext cx="5947787" cy="1497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7991F-4EED-88D6-6258-2C397EF7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2" y="5961842"/>
            <a:ext cx="5947786" cy="5454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2E41C4-E7C0-D8A0-2931-9912C852A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1" y="415635"/>
            <a:ext cx="11483439" cy="290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A4ADB7-AA7B-78FF-439E-CAADC5655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207" y="4801064"/>
            <a:ext cx="4508648" cy="1007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2AA7A-DE05-428E-E682-90BE7CA5ABE7}"/>
              </a:ext>
            </a:extLst>
          </p:cNvPr>
          <p:cNvSpPr txBox="1"/>
          <p:nvPr/>
        </p:nvSpPr>
        <p:spPr>
          <a:xfrm>
            <a:off x="459180" y="3268560"/>
            <a:ext cx="1117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5A5A5A"/>
                </a:solidFill>
                <a:effectLst/>
                <a:latin typeface="roboto" panose="02000000000000000000" pitchFamily="2" charset="0"/>
              </a:rPr>
              <a:t>transformers master language by  breaking it down into manageable chunks (tokens), giving each chunk a numeric identity (embeddings), and then working with these chunks to produce meaningful outputs.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0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55F402-A4FA-F2C0-2FF4-600FF789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2061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12E04-296A-C5CE-D406-B1A7D0C2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32146"/>
            <a:ext cx="6096001" cy="2598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F424D-C16B-A52C-3D35-A5D38531C94E}"/>
              </a:ext>
            </a:extLst>
          </p:cNvPr>
          <p:cNvSpPr txBox="1"/>
          <p:nvPr/>
        </p:nvSpPr>
        <p:spPr>
          <a:xfrm>
            <a:off x="6851505" y="3631408"/>
            <a:ext cx="4726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0" i="0" dirty="0">
                <a:solidFill>
                  <a:srgbClr val="5A5A5A"/>
                </a:solidFill>
                <a:effectLst/>
                <a:latin typeface="roboto" panose="02000000000000000000" pitchFamily="2" charset="0"/>
              </a:rPr>
              <a:t>By converting language into tokens, AI transformers can build meaning from language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77B40-06F0-586A-8E90-3C680EF95623}"/>
              </a:ext>
            </a:extLst>
          </p:cNvPr>
          <p:cNvSpPr txBox="1"/>
          <p:nvPr/>
        </p:nvSpPr>
        <p:spPr>
          <a:xfrm>
            <a:off x="6389790" y="1593482"/>
            <a:ext cx="56498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5A5A5A"/>
                </a:solidFill>
                <a:effectLst/>
                <a:latin typeface="roboto" panose="020F0502020204030204" pitchFamily="34" charset="0"/>
              </a:rPr>
              <a:t>You can think of sentences and words as molecules, whereas tokens are the atoms that make them up</a:t>
            </a:r>
          </a:p>
          <a:p>
            <a:endParaRPr lang="en-IN" b="0" i="0" dirty="0">
              <a:solidFill>
                <a:srgbClr val="5A5A5A"/>
              </a:solidFill>
              <a:effectLst/>
              <a:latin typeface="roboto" panose="020F0502020204030204" pitchFamily="34" charset="0"/>
            </a:endParaRPr>
          </a:p>
          <a:p>
            <a:pPr algn="ctr"/>
            <a:r>
              <a:rPr lang="en-IN" b="1" i="0" u="none" strike="noStrike" dirty="0">
                <a:solidFill>
                  <a:srgbClr val="01AFF4"/>
                </a:solidFill>
                <a:effectLst/>
                <a:latin typeface="Segoe UI" panose="020B0502040204020203" pitchFamily="34" charset="0"/>
              </a:rPr>
              <a:t>Tokens are the representations of text in the form of a vector.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666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17995</TotalTime>
  <Words>278</Words>
  <Application>Microsoft Macintosh PowerPoint</Application>
  <PresentationFormat>Widescreen</PresentationFormat>
  <Paragraphs>27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Inter</vt:lpstr>
      <vt:lpstr>roboto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Sumit Gupta</dc:creator>
  <cp:lastModifiedBy>Sumit Gupta</cp:lastModifiedBy>
  <cp:revision>52</cp:revision>
  <dcterms:created xsi:type="dcterms:W3CDTF">2024-05-22T03:57:56Z</dcterms:created>
  <dcterms:modified xsi:type="dcterms:W3CDTF">2024-07-24T05:56:25Z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044e15f-f7a6-4542-a3ad-1fe1916a0503_Enabled">
    <vt:lpwstr>true</vt:lpwstr>
  </property>
  <property fmtid="{D5CDD505-2E9C-101B-9397-08002B2CF9AE}" pid="3" name="MSIP_Label_e044e15f-f7a6-4542-a3ad-1fe1916a0503_SetDate">
    <vt:lpwstr>2024-05-22T04:41:59Z</vt:lpwstr>
  </property>
  <property fmtid="{D5CDD505-2E9C-101B-9397-08002B2CF9AE}" pid="4" name="MSIP_Label_e044e15f-f7a6-4542-a3ad-1fe1916a0503_Method">
    <vt:lpwstr>Standard</vt:lpwstr>
  </property>
  <property fmtid="{D5CDD505-2E9C-101B-9397-08002B2CF9AE}" pid="5" name="MSIP_Label_e044e15f-f7a6-4542-a3ad-1fe1916a0503_Name">
    <vt:lpwstr>Internal</vt:lpwstr>
  </property>
  <property fmtid="{D5CDD505-2E9C-101B-9397-08002B2CF9AE}" pid="6" name="MSIP_Label_e044e15f-f7a6-4542-a3ad-1fe1916a0503_SiteId">
    <vt:lpwstr>1b212e38-787d-48cb-83bb-5e4302f225e4</vt:lpwstr>
  </property>
  <property fmtid="{D5CDD505-2E9C-101B-9397-08002B2CF9AE}" pid="7" name="MSIP_Label_e044e15f-f7a6-4542-a3ad-1fe1916a0503_ActionId">
    <vt:lpwstr>7416fdeb-a9ff-4cdb-ac12-81e5b1387af7</vt:lpwstr>
  </property>
  <property fmtid="{D5CDD505-2E9C-101B-9397-08002B2CF9AE}" pid="8" name="MSIP_Label_e044e15f-f7a6-4542-a3ad-1fe1916a0503_ContentBits">
    <vt:lpwstr>0</vt:lpwstr>
  </property>
</Properties>
</file>